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00c3940c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00c3940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00c394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00c394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00c3940c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00c3940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00c3940c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00c3940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00c3940c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00c3940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00c3940c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00c3940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00c3940c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00c3940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00c3940c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00c3940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00c3940c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00c3940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00c3940c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00c3940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00c3940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00c394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00c3940c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00c3940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00c3940c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00c3940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00c3940c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00c3940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00c3940c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00c3940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00c3940c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00c3940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00c3940c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00c3940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00c3940c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00c3940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100c3940c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100c3940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1f592a1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1f592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1f592a1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11f592a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60e171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60e17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60e171a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60e171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6e7e631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6e7e63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00c394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100c3940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1f592a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11f592a18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ystdF6jN7hc" TargetMode="External"/><Relationship Id="rId4" Type="http://schemas.openxmlformats.org/officeDocument/2006/relationships/hyperlink" Target="https://www.youtube.com/watch?v=LrhmHbDLM8o" TargetMode="External"/><Relationship Id="rId5" Type="http://schemas.openxmlformats.org/officeDocument/2006/relationships/hyperlink" Target="https://www.youtube.com/watch?v=dO5SKYF3iWE" TargetMode="External"/><Relationship Id="rId6" Type="http://schemas.openxmlformats.org/officeDocument/2006/relationships/hyperlink" Target="https://www.youtube.com/watch?v=cXQrbxD9_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tausa.io/profile/soc/15113X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ired.com/2017/02/ai-threat-isnt-skynet-end-middle-class/?mbid=social_twitter" TargetMode="External"/><Relationship Id="rId4" Type="http://schemas.openxmlformats.org/officeDocument/2006/relationships/hyperlink" Target="https://www.wired.com/2015/08/robots-will-steal-jobs-theyll-give-us-new-ones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public.tableau.com/profile/mckinsey.analytics#!/vizhome/InternationalAutomation/WhereMachinesCanReplaceHumans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xFeMyuGt0mw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qz.com/851066/almost-all-the-10-million-jobs-created-since-2005-are-temporary/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weforum.org/agenda/2016/01/the-10-skills-you-need-to-thrive-in-the-fourth-industrial-revolution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weforum.org/agenda/2016/01/the-fourth-industrial-revolution-what-it-means-and-how-to-respond/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idgnow.com.br/internet/2017/01/18/hospital-do-futuro-sera-colaborativo-conectado-e-onipresente-preve-salesforce/" TargetMode="External"/><Relationship Id="rId4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iftf.org/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431881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Font typeface="Calibri"/>
              <a:buNone/>
            </a:pPr>
            <a:br>
              <a:rPr b="1" i="0" lang="pt-BR" sz="5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5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Pilar 1 </a:t>
            </a:r>
            <a:br>
              <a:rPr b="1" i="0" lang="pt-BR" sz="5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5400">
                <a:solidFill>
                  <a:srgbClr val="073763"/>
                </a:solidFill>
              </a:rPr>
              <a:t>O Futuro do Trabalho</a:t>
            </a:r>
            <a:endParaRPr b="1" i="0" sz="5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086840" y="4415400"/>
            <a:ext cx="7086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Font typeface="Arial"/>
              <a:buNone/>
            </a:pP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Profs. Carina Alves &amp; Veronica Teichrieb</a:t>
            </a:r>
            <a:endParaRPr b="1" i="0" sz="3200" u="none" cap="none" strike="noStrike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Videos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57200" y="13716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Digital transformation: are you ready for exponential change? Futurist Gerd Leonhard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https://www.youtube.com/watch?v=ystdF6jN7hc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5 Trends Shaping the Future of Work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4"/>
              </a:rPr>
              <a:t>https://www.youtube.com/watch?v=LrhmHbDLM8o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Workforce of the Future - are you ready?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5"/>
              </a:rPr>
              <a:t>https://www.youtube.com/watch?v=dO5SKYF3iWE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TED - What will future jobs look like?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6"/>
              </a:rPr>
              <a:t>https://www.youtube.com/watch?v=cXQrbxD9_Ng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O Mercado de TI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https://datausa.io/profile/soc/15113X/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Captura de Tela 2017-02-27 às 16.20.00.png"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400300"/>
            <a:ext cx="8504649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O Impacto da IA no Trabalho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57200" y="9144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https://www.wired.com/2017/02/ai-threat-isnt-skynet-end-middle-class/?mbid=social_twitter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4"/>
              </a:rPr>
              <a:t>https://www.wired.com/2015/08/robots-will-steal-jobs-theyll-give-us-new-ones/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700" y="3778050"/>
            <a:ext cx="3469100" cy="29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61" y="3572000"/>
            <a:ext cx="3349413" cy="3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57200" y="4270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latin typeface="Arial"/>
                <a:ea typeface="Arial"/>
                <a:cs typeface="Arial"/>
                <a:sym typeface="Arial"/>
              </a:rPr>
              <a:t>Cerca de 50% do trabalho feito por humanos pode ser substituído por robôs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http://public.tableau.com/profile/mckinsey.analytics#!/vizhome/InternationalAutomation/WhereMachinesCanReplaceHumans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Captura de Tela 2017-02-27 às 16.29.15.png"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850" y="2735433"/>
            <a:ext cx="7243750" cy="369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685800" y="82028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3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Fabricante do iPhone Foxconn substitui humanos por robôs </a:t>
            </a:r>
            <a:r>
              <a:rPr b="1" lang="pt-BR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(antes 1.500 funcionários - agora 1 funcionário em cada setor) </a:t>
            </a:r>
            <a:r>
              <a:rPr b="1" lang="pt-BR" sz="3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3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457200" y="18871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https://www.youtube.com/watch?v=xFeMyuGt0mw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0" y="3999725"/>
            <a:ext cx="4518574" cy="25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926" y="2605325"/>
            <a:ext cx="4040250" cy="26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Crescimento do</a:t>
            </a: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 Trabalho Temporário e Declínio do Trabalho Convencional 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/>
              <a:t>15% de americanos em trabalho temporário</a:t>
            </a:r>
            <a:endParaRPr sz="2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https://qz.com/851066/almost-all-the-10-million-jobs-created-since-2005-are-temporary/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descr="Captura de Tela 2017-02-27 às 16.58.40.png"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3365763"/>
            <a:ext cx="64579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 é o impacto destas transformações para a sociedade e os jovens?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ctrTitle"/>
          </p:nvPr>
        </p:nvSpPr>
        <p:spPr>
          <a:xfrm>
            <a:off x="685800" y="31210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as escolas podem formar os líderes do futuro</a:t>
            </a: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Quais políticas públicas são necessárias para garantir a empregabilidade da população?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Quais são as tendências nos diversos países?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4"/>
          <p:cNvSpPr txBox="1"/>
          <p:nvPr>
            <p:ph type="title"/>
          </p:nvPr>
        </p:nvSpPr>
        <p:spPr>
          <a:xfrm>
            <a:off x="909024" y="38595"/>
            <a:ext cx="7372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3 Pilares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401040" y="1595667"/>
            <a:ext cx="2473200" cy="4454700"/>
          </a:xfrm>
          <a:prstGeom prst="roundRect">
            <a:avLst>
              <a:gd fmla="val 16667" name="adj"/>
            </a:avLst>
          </a:prstGeom>
          <a:solidFill>
            <a:srgbClr val="33CCC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Futuro do Trabalho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3315402" y="1595667"/>
            <a:ext cx="2406300" cy="44547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Aspectos Legais e Éticos no uso de TI 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159408" y="1595666"/>
            <a:ext cx="2409900" cy="4454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Impacto de Novas Tecnologias na Sociedade - Cenários de Futuro</a:t>
            </a:r>
            <a:endParaRPr b="1"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204325"/>
            <a:ext cx="6762525" cy="56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type="title"/>
          </p:nvPr>
        </p:nvSpPr>
        <p:spPr>
          <a:xfrm>
            <a:off x="381000" y="1984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Produtividade Escritório X Home office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457200" y="460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Principais </a:t>
            </a:r>
            <a:r>
              <a:rPr b="1" lang="pt-BR" sz="3200">
                <a:latin typeface="Arial"/>
                <a:ea typeface="Arial"/>
                <a:cs typeface="Arial"/>
                <a:sym typeface="Arial"/>
              </a:rPr>
              <a:t>Competências para o Futuro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4795125" y="2010025"/>
            <a:ext cx="34818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https://www.weforum.org/agenda/2016/01/the-10-skills-you-need-to-thrive-in-the-fourth-industrial-revolution/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0" l="0" r="46972" t="0"/>
          <a:stretch/>
        </p:blipFill>
        <p:spPr>
          <a:xfrm>
            <a:off x="330050" y="1245725"/>
            <a:ext cx="4426225" cy="55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4 Revolução Industrial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72674" y="1265250"/>
            <a:ext cx="88482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https://www.weforum.org/agenda/2016/01/the-fourth-industrial-revolution-what-it-means-and-how-to-respond/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95" y="2076400"/>
            <a:ext cx="7921929" cy="47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podemos nos preparar e adaptar para o trabalho no futuro </a:t>
            </a: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será o ambiente de trabalho no futuro</a:t>
            </a: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154550" y="555775"/>
            <a:ext cx="3709500" cy="19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Hospital do futuro será colaborativo, conectado e 'onipresente', prevê Salesforce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197775" y="3116600"/>
            <a:ext cx="3709500" cy="23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hlinkClick r:id="rId3"/>
              </a:rPr>
              <a:t>http://idgnow.com.br/internet/2017/01/18/hospital-do-futuro-sera-colaborativo-conectado-e-onipresente-preve-salesforce/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6450" y="0"/>
            <a:ext cx="52340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O Futuro do Marketing Digital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25" y="1556363"/>
            <a:ext cx="7336516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Institute for the future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2967175" y="3938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http://www.iftf.org/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75" y="2098900"/>
            <a:ext cx="8695625" cy="22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a revolução digital vai transformar as diversas profissões?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75" y="289825"/>
            <a:ext cx="6975125" cy="63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80853" y="-19062"/>
            <a:ext cx="870219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Objetivos do </a:t>
            </a:r>
            <a:r>
              <a:rPr b="1" lang="pt-BR">
                <a:solidFill>
                  <a:srgbClr val="1F497D"/>
                </a:solidFill>
              </a:rPr>
              <a:t>Pilar</a:t>
            </a: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18233" y="1944744"/>
            <a:ext cx="7600715" cy="2169398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um seminário </a:t>
            </a:r>
            <a:r>
              <a:rPr b="1" i="0" lang="pt-BR" sz="4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interativo</a:t>
            </a: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b="1" i="0" lang="pt-BR" sz="4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interessante</a:t>
            </a:r>
            <a:r>
              <a:rPr b="1" i="0" lang="pt-BR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sobre </a:t>
            </a:r>
            <a:r>
              <a:rPr b="1"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Futuro do Trabalho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4307" l="0" r="0" t="3662"/>
          <a:stretch/>
        </p:blipFill>
        <p:spPr>
          <a:xfrm>
            <a:off x="2798248" y="4318621"/>
            <a:ext cx="40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Quais são as expectativas e competências profissionais da geração do milênio?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850" y="152400"/>
            <a:ext cx="4914149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ctrTitle"/>
          </p:nvPr>
        </p:nvSpPr>
        <p:spPr>
          <a:xfrm>
            <a:off x="381000" y="2282825"/>
            <a:ext cx="84582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diminuir o gap de gênero na força de trabalho de TI</a:t>
            </a:r>
            <a:r>
              <a:rPr b="1" lang="pt-BR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ctrTitle"/>
          </p:nvPr>
        </p:nvSpPr>
        <p:spPr>
          <a:xfrm>
            <a:off x="381000" y="2892425"/>
            <a:ext cx="8458200" cy="14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Importante lembrar que o foco do seminário é sobre o impacto da TI no futuro do trabalho e como as profissões são afetadas pelas tecnologias. </a:t>
            </a:r>
            <a:endParaRPr b="1" sz="4800">
              <a:solidFill>
                <a:srgbClr val="E46C0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r>
              <a:rPr b="1" lang="pt-BR" sz="4800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 é sobre áreas da computação.</a:t>
            </a:r>
            <a:endParaRPr b="1" sz="4800">
              <a:solidFill>
                <a:srgbClr val="E46C0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01050" y="1595676"/>
            <a:ext cx="2473200" cy="4825200"/>
          </a:xfrm>
          <a:prstGeom prst="roundRect">
            <a:avLst>
              <a:gd fmla="val 16667" name="adj"/>
            </a:avLst>
          </a:prstGeom>
          <a:solidFill>
            <a:srgbClr val="33CCC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Futuro do Trabalho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034950" y="1476400"/>
            <a:ext cx="58527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Impacto da TI nas profissões atuais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Novas profissões que surgirão em 2030/2050...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História e Futuro das profissões (médico, professor, arquiteto, etc)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Entendendo a Geração do Milênio - carreiras, desafios e oportunidades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 de novas competências e habilidades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>
            <p:ph type="title"/>
          </p:nvPr>
        </p:nvSpPr>
        <p:spPr>
          <a:xfrm>
            <a:off x="856700" y="287574"/>
            <a:ext cx="7372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lang="pt-BR">
                <a:solidFill>
                  <a:srgbClr val="1F497D"/>
                </a:solidFill>
              </a:rPr>
              <a:t>Possíveis Temas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856700" y="287574"/>
            <a:ext cx="7372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lang="pt-BR">
                <a:solidFill>
                  <a:srgbClr val="1F497D"/>
                </a:solidFill>
              </a:rPr>
              <a:t>Possíveis Temas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01050" y="1595676"/>
            <a:ext cx="2473200" cy="4825200"/>
          </a:xfrm>
          <a:prstGeom prst="roundRect">
            <a:avLst>
              <a:gd fmla="val 16667" name="adj"/>
            </a:avLst>
          </a:prstGeom>
          <a:solidFill>
            <a:srgbClr val="33CCCC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Futuro do Trabalho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3034950" y="1476400"/>
            <a:ext cx="5852700" cy="3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Guia de preparação do profissional do futuro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Tendências no mercado de trabalho (home office, trabalho temporário, empreendedorismo, etc.)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escritório do futuro</a:t>
            </a:r>
            <a:endParaRPr sz="2200">
              <a:solidFill>
                <a:schemeClr val="dk1"/>
              </a:solidFill>
            </a:endParaRPr>
          </a:p>
          <a:p>
            <a:pPr indent="-190500" lvl="0" marL="34290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80853" y="-19062"/>
            <a:ext cx="870219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Requisitos para o Seminário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435640" y="1566476"/>
            <a:ext cx="80859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seminário deve ser </a:t>
            </a:r>
            <a:r>
              <a:rPr b="1" i="0" lang="pt-BR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interativo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omentar a discussão na turma através de dinâmicas, debates, v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ídeos,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etc.</a:t>
            </a:r>
            <a:endParaRPr/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presentar um conteúdo relevante e útil para a turma.</a:t>
            </a:r>
            <a:endParaRPr/>
          </a:p>
          <a:p>
            <a:pPr indent="-1460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seminário deve ser </a:t>
            </a:r>
            <a:r>
              <a:rPr b="1" i="0" lang="pt-BR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interessante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uma pesquisa online e análise crítica sobre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tema escolhido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–"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Apresentar dados e fontes da pesquisa (web, artigos de revistas, acadêmicos, etc).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slides devem ter um visual agradável e inovador.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1" marL="74295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80853" y="-19062"/>
            <a:ext cx="870219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Requisitos para o Seminário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435640" y="1337876"/>
            <a:ext cx="8085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seminário deve apresentar </a:t>
            </a:r>
            <a:r>
              <a:rPr b="1" i="0" lang="pt-BR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dados reais 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 o tema. Estes dados podem ser obtidos a partir de: 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Entrevistas e questionários com profissionais, professores e estudantes de TI.</a:t>
            </a:r>
            <a:endParaRPr/>
          </a:p>
          <a:p>
            <a:pPr indent="-285750" lvl="1" marL="74295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Relatos de estudos publicados que investigam o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sob uma perspectiva prática.</a:t>
            </a:r>
            <a:endParaRPr/>
          </a:p>
          <a:p>
            <a:pPr indent="-120650" lvl="1" marL="742950" marR="0" rtl="0" algn="l">
              <a:lnSpc>
                <a:spcPct val="115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80853" y="-19062"/>
            <a:ext cx="8702199" cy="1143001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Requisitos para o Seminário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435640" y="1566476"/>
            <a:ext cx="80859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equipe terá </a:t>
            </a:r>
            <a:r>
              <a:rPr b="1" lang="pt-BR" sz="22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1" i="0" lang="pt-BR" sz="2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min</a:t>
            </a:r>
            <a:r>
              <a:rPr b="1" i="0" lang="pt-BR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apresentação. Es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é o tempo total incluindo discussão.</a:t>
            </a:r>
            <a:endParaRPr/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fundamental que as equipes gerenciem bem o seu tempo. Isso será levado em consideração na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avaliação</a:t>
            </a: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é necessário que toda a equipe apresente o seminário.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t-BR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importante que seja feito um escalonamento dos apresentadores nos projetos seguintes.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b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4294967295" type="title"/>
          </p:nvPr>
        </p:nvSpPr>
        <p:spPr>
          <a:xfrm>
            <a:off x="909024" y="-184150"/>
            <a:ext cx="71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Cronograma do </a:t>
            </a:r>
            <a:r>
              <a:rPr b="1" lang="pt-BR">
                <a:solidFill>
                  <a:srgbClr val="1F497D"/>
                </a:solidFill>
              </a:rPr>
              <a:t>Pilar</a:t>
            </a: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i="0" sz="4400" u="none" cap="none" strike="noStrike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 txBox="1"/>
          <p:nvPr>
            <p:ph idx="4294967295" type="body"/>
          </p:nvPr>
        </p:nvSpPr>
        <p:spPr>
          <a:xfrm>
            <a:off x="435640" y="856604"/>
            <a:ext cx="8686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07/03 – Seminário Convidado (Eduardo Peixoto)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09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/0</a:t>
            </a:r>
            <a:r>
              <a:rPr lang="pt-BR" sz="2400"/>
              <a:t>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pt-BR" sz="2400"/>
              <a:t>Kickoff do Pilar 1 e divisão das equipes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14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/>
              <a:t>03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pt-BR" sz="2400"/>
              <a:t>Discussão de Temas: "o Futuro do Trabalho"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16/03 – Trabalho em equipe livre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21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/>
              <a:t>03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/>
              <a:t>– Coaching com as professoras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23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/>
              <a:t>03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pt-BR" sz="2400"/>
              <a:t>Apresentação do Seminário (equipes 1, 2, 3, 4)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solidFill>
                  <a:srgbClr val="000000"/>
                </a:solidFill>
              </a:rPr>
              <a:t>28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t-BR" sz="2400">
                <a:solidFill>
                  <a:srgbClr val="000000"/>
                </a:solidFill>
              </a:rPr>
              <a:t>03</a:t>
            </a:r>
            <a:r>
              <a:rPr b="0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Prova </a:t>
            </a:r>
            <a:r>
              <a:rPr lang="pt-BR" sz="2400">
                <a:solidFill>
                  <a:srgbClr val="000000"/>
                </a:solidFill>
              </a:rPr>
              <a:t>Área II</a:t>
            </a:r>
            <a:endParaRPr sz="2400">
              <a:solidFill>
                <a:srgbClr val="000000"/>
              </a:solidFill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30/03 – Feriado Páscoa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04/04 </a:t>
            </a:r>
            <a:r>
              <a:rPr b="0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Apresentação do Seminário (</a:t>
            </a:r>
            <a:r>
              <a:rPr lang="pt-BR" sz="2400"/>
              <a:t>equipes 5, 6, 7, 8)</a:t>
            </a:r>
            <a:endParaRPr sz="2400"/>
          </a:p>
          <a:p>
            <a:pPr indent="-342900" lvl="0" marL="3429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06/04 - Apresentação do Seminário (equipes 9, 10, 11, 12)</a:t>
            </a:r>
            <a:endParaRPr sz="2400"/>
          </a:p>
          <a:p>
            <a:pPr indent="0" lvl="0" marL="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